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4" r:id="rId1"/>
  </p:sldMasterIdLst>
  <p:notesMasterIdLst>
    <p:notesMasterId r:id="rId31"/>
  </p:notesMasterIdLst>
  <p:sldIdLst>
    <p:sldId id="256" r:id="rId2"/>
    <p:sldId id="289" r:id="rId3"/>
    <p:sldId id="257" r:id="rId4"/>
    <p:sldId id="266" r:id="rId5"/>
    <p:sldId id="258" r:id="rId6"/>
    <p:sldId id="261" r:id="rId7"/>
    <p:sldId id="259" r:id="rId8"/>
    <p:sldId id="260" r:id="rId9"/>
    <p:sldId id="290" r:id="rId10"/>
    <p:sldId id="268" r:id="rId11"/>
    <p:sldId id="270" r:id="rId12"/>
    <p:sldId id="271" r:id="rId13"/>
    <p:sldId id="262" r:id="rId14"/>
    <p:sldId id="269" r:id="rId15"/>
    <p:sldId id="272" r:id="rId16"/>
    <p:sldId id="267" r:id="rId17"/>
    <p:sldId id="273" r:id="rId18"/>
    <p:sldId id="274" r:id="rId19"/>
    <p:sldId id="280" r:id="rId20"/>
    <p:sldId id="276" r:id="rId21"/>
    <p:sldId id="264" r:id="rId22"/>
    <p:sldId id="291" r:id="rId23"/>
    <p:sldId id="265" r:id="rId24"/>
    <p:sldId id="263" r:id="rId25"/>
    <p:sldId id="292" r:id="rId26"/>
    <p:sldId id="293" r:id="rId27"/>
    <p:sldId id="277" r:id="rId28"/>
    <p:sldId id="286" r:id="rId29"/>
    <p:sldId id="278" r:id="rId30"/>
  </p:sldIdLst>
  <p:sldSz cx="9144000" cy="6858000" type="screen4x3"/>
  <p:notesSz cx="6858000" cy="9144000"/>
  <p:embeddedFontLst>
    <p:embeddedFont>
      <p:font typeface="Perpetua" pitchFamily="18" charset="0"/>
      <p:regular r:id="rId32"/>
      <p:bold r:id="rId33"/>
      <p:italic r:id="rId34"/>
      <p:boldItalic r:id="rId35"/>
    </p:embeddedFont>
    <p:embeddedFont>
      <p:font typeface="Wingdings 2" pitchFamily="18" charset="2"/>
      <p:regular r:id="rId36"/>
    </p:embeddedFont>
    <p:embeddedFont>
      <p:font typeface="Franklin Gothic Book" pitchFamily="34" charset="0"/>
      <p:regular r:id="rId37"/>
      <p:italic r:id="rId38"/>
    </p:embeddedFont>
    <p:embeddedFont>
      <p:font typeface="CMMI10" pitchFamily="34" charset="0"/>
      <p:regular r:id="rId39"/>
    </p:embeddedFont>
    <p:embeddedFont>
      <p:font typeface="CMR10" pitchFamily="34" charset="0"/>
      <p:regular r:id="rId40"/>
    </p:embeddedFont>
    <p:embeddedFont>
      <p:font typeface="CMMI7" pitchFamily="34" charset="0"/>
      <p:regular r:id="rId41"/>
    </p:embeddedFont>
    <p:embeddedFont>
      <p:font typeface="CMSY10ORIG" pitchFamily="34" charset="0"/>
      <p:regular r:id="rId42"/>
    </p:embeddedFont>
    <p:embeddedFont>
      <p:font typeface="CMBX10" pitchFamily="34" charset="0"/>
      <p:regular r:id="rId43"/>
    </p:embeddedFont>
    <p:embeddedFont>
      <p:font typeface="CMSY7" pitchFamily="34" charset="0"/>
      <p:regular r:id="rId44"/>
    </p:embeddedFont>
    <p:embeddedFont>
      <p:font typeface="CMR7" pitchFamily="34" charset="0"/>
      <p:regular r:id="rId45"/>
    </p:embeddedFont>
    <p:embeddedFont>
      <p:font typeface="CMMI5" pitchFamily="34" charset="0"/>
      <p:regular r:id="rId46"/>
    </p:embeddedFont>
    <p:embeddedFont>
      <p:font typeface="CMTI10" pitchFamily="34" charset="0"/>
      <p:regular r:id="rId47"/>
    </p:embeddedFont>
    <p:embeddedFont>
      <p:font typeface="CMEX10" pitchFamily="34" charset="0"/>
      <p:regular r:id="rId48"/>
    </p:embeddedFont>
    <p:embeddedFont>
      <p:font typeface="Calibri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57940" autoAdjust="0"/>
  </p:normalViewPr>
  <p:slideViewPr>
    <p:cSldViewPr>
      <p:cViewPr>
        <p:scale>
          <a:sx n="70" d="100"/>
          <a:sy n="70" d="100"/>
        </p:scale>
        <p:origin x="-1014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B969C-86D3-41EC-A2DF-04C71981142D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97B8-68F4-4465-B6DD-832870C04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our equations for finding</a:t>
            </a:r>
            <a:r>
              <a:rPr lang="en-US" baseline="0" dirty="0" smtClean="0"/>
              <a:t> the change in linear and angular velocities given the scalar impulse term.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multiple collisions, multiple impulse terms exist,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multiple delta V and delta omega terms exist.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 all the individual delta terms from k – 1 to c collisions.</a:t>
            </a:r>
          </a:p>
          <a:p>
            <a:endParaRPr lang="en-US" dirty="0" smtClean="0"/>
          </a:p>
          <a:p>
            <a:r>
              <a:rPr lang="en-US" baseline="0" dirty="0" smtClean="0"/>
              <a:t>We can thus find the aggregate delta terms.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treat the individual terms in isolation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long as the scalar impulse terms are found correctly.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,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delta terms can be 0 for both bodies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 neither body is involved in a particular collision </a:t>
            </a:r>
            <a:r>
              <a:rPr lang="en-US" i="1" baseline="0" dirty="0" smtClean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some more algebra: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Take our</a:t>
            </a:r>
            <a:r>
              <a:rPr lang="en-US" baseline="0" dirty="0" smtClean="0"/>
              <a:t> original definition of delta v, and solve for delta v.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Then substitute in our definitions of delta v f and delta v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Group the B terms together and the A terms together.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Name the new groupings Delta V b p and Delta V a p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,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Which represent the change in velocities of either body at point 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again our single collision equation.</a:t>
            </a:r>
          </a:p>
          <a:p>
            <a:endParaRPr lang="en-US" dirty="0" smtClean="0"/>
          </a:p>
          <a:p>
            <a:r>
              <a:rPr lang="en-US" dirty="0" smtClean="0"/>
              <a:t>By substituting</a:t>
            </a:r>
            <a:r>
              <a:rPr lang="en-US" baseline="0" dirty="0" smtClean="0"/>
              <a:t> in the our new definition of delta v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distributing the dot 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 new task:</a:t>
            </a:r>
          </a:p>
          <a:p>
            <a:endParaRPr lang="en-US" baseline="0" dirty="0" smtClean="0"/>
          </a:p>
          <a:p>
            <a:r>
              <a:rPr lang="en-US" baseline="0" dirty="0" smtClean="0"/>
              <a:t>,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Find the change in velocities at point P for either body along the collision normal.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usefulness of this will become clear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again our definition for the velocity of point P on</a:t>
            </a:r>
            <a:r>
              <a:rPr lang="en-US" baseline="0" dirty="0" smtClean="0"/>
              <a:t> body 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0.  The change in the velocity of Point P on body x</a:t>
            </a:r>
          </a:p>
          <a:p>
            <a:r>
              <a:rPr lang="en-US" baseline="0" dirty="0" smtClean="0"/>
              <a:t>1.  Substitute in the definitions for multiple collisions we derived</a:t>
            </a:r>
          </a:p>
          <a:p>
            <a:pPr marL="228600" indent="-228600">
              <a:buAutoNum type="arabicPeriod" startAt="2"/>
            </a:pPr>
            <a:r>
              <a:rPr lang="en-US" baseline="0" dirty="0" smtClean="0"/>
              <a:t>Substitute the individual delta terms with their definitions.</a:t>
            </a:r>
          </a:p>
          <a:p>
            <a:pPr marL="228600" indent="-228600">
              <a:buAutoNum type="arabicPeriod" startAt="2"/>
            </a:pPr>
            <a:r>
              <a:rPr lang="en-US" baseline="0" dirty="0" smtClean="0"/>
              <a:t>The summation terms are identical, so combine them into a single term</a:t>
            </a:r>
          </a:p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And group the impulse terms </a:t>
            </a:r>
            <a:r>
              <a:rPr lang="en-US" baseline="0" dirty="0" err="1" smtClean="0"/>
              <a:t>j_k</a:t>
            </a:r>
            <a:r>
              <a:rPr lang="en-US" baseline="0" dirty="0" smtClean="0"/>
              <a:t>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dot both sides with n: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This allows us to make the sum a scalar product instead of a vector.</a:t>
            </a:r>
          </a:p>
          <a:p>
            <a:pPr marL="228600" indent="-228600">
              <a:buNone/>
            </a:pP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So we place the n collision</a:t>
            </a:r>
            <a:r>
              <a:rPr lang="en-US" baseline="0" dirty="0" smtClean="0"/>
              <a:t> normal inside the sum.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2.  We can now distribute the collision normal</a:t>
            </a:r>
          </a:p>
          <a:p>
            <a:pPr marL="228600" indent="-228600">
              <a:buAutoNum type="arabicPeriod" startAt="3"/>
            </a:pPr>
            <a:r>
              <a:rPr lang="en-US" baseline="0" dirty="0" smtClean="0"/>
              <a:t>And group terms according to mass or moment of inertia.</a:t>
            </a:r>
          </a:p>
          <a:p>
            <a:pPr marL="228600" indent="-228600">
              <a:buAutoNum type="arabicPeriod" startAt="3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These terms should look familiar…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our definition of a resistance term for a simple collision.</a:t>
            </a:r>
          </a:p>
          <a:p>
            <a:endParaRPr lang="en-US" dirty="0" smtClean="0"/>
          </a:p>
          <a:p>
            <a:r>
              <a:rPr lang="en-US" baseline="0" dirty="0" smtClean="0"/>
              <a:t>For each collision </a:t>
            </a:r>
            <a:r>
              <a:rPr lang="en-US" i="1" baseline="0" dirty="0" smtClean="0"/>
              <a:t>l</a:t>
            </a:r>
            <a:r>
              <a:rPr lang="en-US" i="0" baseline="0" dirty="0" smtClean="0"/>
              <a:t>, we can create a simple equation to describe it.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First,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can define similar resistance terms for multiple collisions as we did for single collisions,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with one resistance term per collision </a:t>
            </a:r>
            <a:r>
              <a:rPr lang="en-US" i="1" baseline="0" dirty="0" smtClean="0"/>
              <a:t>k</a:t>
            </a:r>
          </a:p>
          <a:p>
            <a:endParaRPr lang="en-US" i="1" baseline="0" dirty="0" smtClean="0"/>
          </a:p>
          <a:p>
            <a:r>
              <a:rPr lang="en-US" i="0" baseline="0" dirty="0" smtClean="0"/>
              <a:t>If </a:t>
            </a:r>
            <a:r>
              <a:rPr lang="en-US" i="1" baseline="0" dirty="0" smtClean="0"/>
              <a:t>k == l, </a:t>
            </a:r>
            <a:r>
              <a:rPr lang="en-US" i="0" baseline="0" dirty="0" smtClean="0"/>
              <a:t>we get the same “a” and “q” terms we did for a single collision.</a:t>
            </a:r>
          </a:p>
          <a:p>
            <a:r>
              <a:rPr lang="en-US" i="0" baseline="0" dirty="0" smtClean="0"/>
              <a:t>---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We now have defined a linear transformation of scalar impulse terms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To </a:t>
            </a:r>
            <a:r>
              <a:rPr lang="en-US" i="0" baseline="0" dirty="0" err="1" smtClean="0"/>
              <a:t>repesent</a:t>
            </a:r>
            <a:r>
              <a:rPr lang="en-US" i="0" baseline="0" dirty="0" smtClean="0"/>
              <a:t> the change in velocity of point P on body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Set </a:t>
            </a:r>
            <a:r>
              <a:rPr lang="en-US" baseline="0" dirty="0" err="1" smtClean="0"/>
              <a:t>b_l</a:t>
            </a:r>
            <a:r>
              <a:rPr lang="en-US" baseline="0" dirty="0" smtClean="0"/>
              <a:t> equal to the “known” right hand side for collision l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have all the pieces to describe the </a:t>
            </a:r>
            <a:r>
              <a:rPr lang="en-US" baseline="0" dirty="0" err="1" smtClean="0"/>
              <a:t>lth</a:t>
            </a:r>
            <a:r>
              <a:rPr lang="en-US" baseline="0" dirty="0" smtClean="0"/>
              <a:t> collision.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Substitute in the definition for delta v.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Then substitute in the definition for delta v </a:t>
            </a:r>
            <a:r>
              <a:rPr lang="en-US" baseline="0" dirty="0" err="1" smtClean="0"/>
              <a:t>xP</a:t>
            </a:r>
            <a:r>
              <a:rPr lang="en-US" baseline="0" dirty="0" smtClean="0"/>
              <a:t> l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Remembering the “equal but opposite” rule for the second body’s equation (negative </a:t>
            </a:r>
            <a:r>
              <a:rPr lang="en-US" baseline="0" dirty="0" err="1" smtClean="0"/>
              <a:t>j_k</a:t>
            </a:r>
            <a:r>
              <a:rPr lang="en-US" baseline="0" dirty="0" smtClean="0"/>
              <a:t> term).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AutoNum type="arabicPeriod" startAt="3"/>
            </a:pPr>
            <a:r>
              <a:rPr lang="en-US" baseline="0" dirty="0" smtClean="0"/>
              <a:t>We can then combine the summation terms together, and group the </a:t>
            </a:r>
            <a:r>
              <a:rPr lang="en-US" baseline="0" dirty="0" err="1" smtClean="0"/>
              <a:t>j_k</a:t>
            </a:r>
            <a:r>
              <a:rPr lang="en-US" baseline="0" dirty="0" smtClean="0"/>
              <a:t> terms.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This equation entirely describes the </a:t>
            </a:r>
            <a:r>
              <a:rPr lang="en-US" baseline="0" dirty="0" err="1" smtClean="0"/>
              <a:t>lth</a:t>
            </a:r>
            <a:r>
              <a:rPr lang="en-US" baseline="0" dirty="0" smtClean="0"/>
              <a:t> collision in terms of the unknown quantities </a:t>
            </a:r>
            <a:r>
              <a:rPr lang="en-US" baseline="0" dirty="0" err="1" smtClean="0"/>
              <a:t>j_k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each</a:t>
            </a:r>
            <a:r>
              <a:rPr lang="en-US" baseline="0" dirty="0" smtClean="0"/>
              <a:t> body’s resistance terms into a single resistance term “Omega k l”,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two bodies involved in the </a:t>
            </a:r>
            <a:r>
              <a:rPr lang="en-US" baseline="0" dirty="0" err="1" smtClean="0"/>
              <a:t>lth</a:t>
            </a:r>
            <a:r>
              <a:rPr lang="en-US" baseline="0" dirty="0" smtClean="0"/>
              <a:t> collision.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body is designated A and which is B doesn’t matter.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now define a matrix of resistance coefficients (A),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our known initial conditions vector (b)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our unknown vector of impulse terms </a:t>
            </a:r>
            <a:r>
              <a:rPr lang="en-US" baseline="0" dirty="0" err="1" smtClean="0"/>
              <a:t>j_k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we have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= b.  We just need to solve for 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usual</a:t>
            </a:r>
            <a:r>
              <a:rPr lang="en-US" baseline="0" dirty="0" smtClean="0"/>
              <a:t> method for solving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= b is to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Decompose A into a lower triangular matrix L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an upper triangular matrix 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process is O(c^3) in the general case.</a:t>
            </a:r>
          </a:p>
          <a:p>
            <a:r>
              <a:rPr lang="en-US" baseline="0" dirty="0" smtClean="0"/>
              <a:t>------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now solve for j using forward and backward substitution in O(c^2)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,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even change the initial configuration of velocities and resolve in O(c^2) time.</a:t>
            </a:r>
          </a:p>
          <a:p>
            <a:r>
              <a:rPr lang="en-US" baseline="0" dirty="0" smtClean="0"/>
              <a:t>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also add new bodies to the island in O(c^2)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 is the new column (minus the last row) of coefficients in A.</a:t>
            </a:r>
          </a:p>
          <a:p>
            <a:r>
              <a:rPr lang="en-US" baseline="0" dirty="0" smtClean="0"/>
              <a:t>g is the new row (minus the last column) of coefficients in A.</a:t>
            </a:r>
          </a:p>
          <a:p>
            <a:r>
              <a:rPr lang="en-US" baseline="0" dirty="0" smtClean="0"/>
              <a:t>h is the scalar last element in 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now solve for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new row (L’) in L,</a:t>
            </a:r>
          </a:p>
          <a:p>
            <a:r>
              <a:rPr lang="en-US" baseline="0" dirty="0" smtClean="0"/>
              <a:t>a new column (U’) in U,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forward and backward substitution in O(c^2).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,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finally for the last element (U naught) in U as: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h  - dot product of U’ and L’ </a:t>
            </a:r>
          </a:p>
          <a:p>
            <a:r>
              <a:rPr lang="en-US" baseline="0" dirty="0" smtClean="0"/>
              <a:t>-----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this is equivalent to decomposing A using no pivoting for the last row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means the decomposition can become numerically unstable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en-US" baseline="0" dirty="0" smtClean="0"/>
              <a:t> represents positions.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given the positions of Body A and B’s center of masses in world space  (</a:t>
            </a:r>
            <a:r>
              <a:rPr lang="en-US" baseline="0" dirty="0" err="1" smtClean="0"/>
              <a:t>r_A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r_B</a:t>
            </a:r>
            <a:r>
              <a:rPr lang="en-US" baseline="0" dirty="0" smtClean="0"/>
              <a:t>).  And the position of the contact point in world space (</a:t>
            </a:r>
            <a:r>
              <a:rPr lang="en-US" baseline="0" dirty="0" err="1" smtClean="0"/>
              <a:t>r_P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omega A and B are the angular velocity scalars for either body.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v_A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v_B</a:t>
            </a:r>
            <a:r>
              <a:rPr lang="en-US" baseline="0" dirty="0" smtClean="0"/>
              <a:t> are the linear velocities of either body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M_A M_B are the masses of either body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I_A, I_B are the scalar moments of inertia for either body (angular analog of mass)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an example of use:</a:t>
            </a:r>
          </a:p>
          <a:p>
            <a:endParaRPr lang="en-US" dirty="0" smtClean="0"/>
          </a:p>
          <a:p>
            <a:r>
              <a:rPr lang="en-US" dirty="0" smtClean="0"/>
              <a:t>Newton’s cradle can be solved exactly</a:t>
            </a:r>
          </a:p>
          <a:p>
            <a:endParaRPr lang="en-US" dirty="0" smtClean="0"/>
          </a:p>
          <a:p>
            <a:r>
              <a:rPr lang="en-US" dirty="0" smtClean="0"/>
              <a:t>Without</a:t>
            </a:r>
            <a:r>
              <a:rPr lang="en-US" baseline="0" dirty="0" smtClean="0"/>
              <a:t> loss of energy or inappropriate motion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only local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some</a:t>
            </a:r>
            <a:r>
              <a:rPr lang="en-US" baseline="0" dirty="0" smtClean="0"/>
              <a:t> important caveats,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expand the technique to stacking and statics.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 The most important caveat: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bodies must not move relative to each other.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moving, bodies will change the contact normal and contact point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invalidates both the known vector b and the matrix of resistances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 The coefficient of restitution for all bodies must be set to 0</a:t>
            </a:r>
          </a:p>
          <a:p>
            <a:endParaRPr lang="en-US" dirty="0" smtClean="0"/>
          </a:p>
          <a:p>
            <a:r>
              <a:rPr lang="en-US" dirty="0" smtClean="0"/>
              <a:t>For inelastic collisions.</a:t>
            </a:r>
          </a:p>
          <a:p>
            <a:endParaRPr lang="en-US" dirty="0" smtClean="0"/>
          </a:p>
          <a:p>
            <a:r>
              <a:rPr lang="en-US" dirty="0" smtClean="0"/>
              <a:t>Otherwise the contact forces will cause the bodies to vibrate</a:t>
            </a:r>
            <a:r>
              <a:rPr lang="en-US" baseline="0" dirty="0" smtClean="0"/>
              <a:t> and becomes unstable.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practice this isn’t a limitation.</a:t>
            </a:r>
          </a:p>
          <a:p>
            <a:endParaRPr lang="en-US" baseline="0" dirty="0" smtClean="0"/>
          </a:p>
          <a:p>
            <a:pPr marL="228600" indent="-228600">
              <a:buAutoNum type="arabicPeriod" startAt="3"/>
            </a:pPr>
            <a:r>
              <a:rPr lang="en-US" baseline="0" dirty="0" smtClean="0"/>
              <a:t>All linear and angular velocity terms throughout all previous equations need to be replaced with acceleration terms.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Because the </a:t>
            </a:r>
            <a:r>
              <a:rPr lang="en-US" baseline="0" dirty="0" err="1" smtClean="0"/>
              <a:t>coef</a:t>
            </a:r>
            <a:r>
              <a:rPr lang="en-US" baseline="0" dirty="0" smtClean="0"/>
              <a:t>. of rest. Is 0 for all bodies, the acceleration terms will stay in sync.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Bodies won’t drift apart (except for numerical issues).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AutoNum type="arabicPeriod" startAt="4"/>
            </a:pPr>
            <a:r>
              <a:rPr lang="en-US" baseline="0" dirty="0" smtClean="0"/>
              <a:t>Realize that we’re solving for resting contact </a:t>
            </a:r>
            <a:r>
              <a:rPr lang="en-US" i="1" baseline="0" dirty="0" smtClean="0"/>
              <a:t>forces</a:t>
            </a:r>
            <a:r>
              <a:rPr lang="en-US" i="0" baseline="0" dirty="0" smtClean="0"/>
              <a:t>.</a:t>
            </a:r>
          </a:p>
          <a:p>
            <a:pPr marL="228600" indent="-228600">
              <a:buAutoNum type="arabicPeriod" startAt="4"/>
            </a:pPr>
            <a:endParaRPr lang="en-US" i="0" baseline="0" dirty="0" smtClean="0"/>
          </a:p>
          <a:p>
            <a:pPr marL="228600" indent="-228600">
              <a:buNone/>
            </a:pPr>
            <a:r>
              <a:rPr lang="en-US" i="0" baseline="0" dirty="0" smtClean="0"/>
              <a:t>Unlike with impulses, forces need to act over time.</a:t>
            </a:r>
          </a:p>
          <a:p>
            <a:pPr marL="228600" indent="-228600">
              <a:buNone/>
            </a:pPr>
            <a:endParaRPr lang="en-US" i="0" baseline="0" dirty="0" smtClean="0"/>
          </a:p>
          <a:p>
            <a:pPr marL="228600" indent="-228600">
              <a:buAutoNum type="arabicPeriod" startAt="5"/>
            </a:pPr>
            <a:r>
              <a:rPr lang="en-US" i="0" baseline="0" dirty="0" smtClean="0"/>
              <a:t>We can solve any configuration of initial forces on the bodies in O(c^2)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with something like Bridge Builder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Describe bridge builder*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As</a:t>
            </a:r>
            <a:r>
              <a:rPr lang="en-US" baseline="0" dirty="0" smtClean="0"/>
              <a:t> the train drives over the bridge, we can exactly describe the stresses involved at any instant in time.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now describe limitations</a:t>
            </a:r>
            <a:r>
              <a:rPr lang="en-US" baseline="0" dirty="0" smtClean="0"/>
              <a:t> and areas for further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O(c^3) decomposition is computationally untenable for most real time applications.</a:t>
            </a:r>
          </a:p>
          <a:p>
            <a:endParaRPr lang="en-US" dirty="0" smtClean="0"/>
          </a:p>
          <a:p>
            <a:r>
              <a:rPr lang="en-US" dirty="0" smtClean="0"/>
              <a:t>However large collision systems are mostly sparse.</a:t>
            </a:r>
          </a:p>
          <a:p>
            <a:endParaRPr lang="en-US" dirty="0" smtClean="0"/>
          </a:p>
          <a:p>
            <a:r>
              <a:rPr lang="en-US" dirty="0" smtClean="0"/>
              <a:t>A row in a 1000 collision island might only</a:t>
            </a:r>
            <a:r>
              <a:rPr lang="en-US" baseline="0" dirty="0" smtClean="0"/>
              <a:t> have a dozen or so non zero elements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*expand*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Newton’s cradle specifically is </a:t>
            </a:r>
            <a:r>
              <a:rPr lang="en-US" baseline="0" dirty="0" err="1" smtClean="0"/>
              <a:t>tridiagonal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can be decomposed in linear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general problems might ideally be decomposed in time only dependant on the number of non zero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formulation so far has no discriminated between positive and negative impulses.</a:t>
            </a:r>
          </a:p>
          <a:p>
            <a:endParaRPr lang="en-US" dirty="0" smtClean="0"/>
          </a:p>
          <a:p>
            <a:r>
              <a:rPr lang="en-US" dirty="0" smtClean="0"/>
              <a:t>In the diagram,</a:t>
            </a:r>
          </a:p>
          <a:p>
            <a:endParaRPr lang="en-US" dirty="0" smtClean="0"/>
          </a:p>
          <a:p>
            <a:r>
              <a:rPr lang="en-US" dirty="0" smtClean="0"/>
              <a:t>Body</a:t>
            </a:r>
            <a:r>
              <a:rPr lang="en-US" baseline="0" dirty="0" smtClean="0"/>
              <a:t> B will cause a torque on the See-Saw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will cause a negative impulse on Body 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Lifting Body A above the ground.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not correct behavior.</a:t>
            </a:r>
          </a:p>
          <a:p>
            <a:r>
              <a:rPr lang="en-US" baseline="0" dirty="0" smtClean="0"/>
              <a:t>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add non negativity conditions to the impulses.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then is in a form appropriate for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Sliding and friction become</a:t>
            </a:r>
            <a:r>
              <a:rPr lang="en-US" baseline="0" dirty="0" smtClean="0"/>
              <a:t> problems too.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diagram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Body B produces torque on Body A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it starts sliding down.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torque eventually becomes 0, then changes sign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Body B moves from the left to the right of body A.</a:t>
            </a:r>
          </a:p>
          <a:p>
            <a:r>
              <a:rPr lang="en-US" baseline="0" dirty="0" smtClean="0"/>
              <a:t>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is inherently non-discrete.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solution would be to solve at discrete moments in time,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interpolate the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Deciding on the proper step size becomes important.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coarse and the interpolation is far from correct.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fine and we waste a great deal of computational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Rolling</a:t>
            </a:r>
            <a:r>
              <a:rPr lang="en-US" baseline="0" dirty="0" smtClean="0"/>
              <a:t> is especially problematic.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 As Body B begins its motion, it is rolling.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rolling, it’s motion is circular.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exact velocity is determined solely by its angular velocity.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 Eventually it moves too fast for friction, and it begins sliding as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4.  Finally, it picks up enough speed to entirely leave the surface of body 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will then travel in a ballistic trajectory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--- </a:t>
            </a:r>
            <a:r>
              <a:rPr lang="en-US" dirty="0" smtClean="0"/>
              <a:t>LAST</a:t>
            </a:r>
            <a:r>
              <a:rPr lang="en-US" baseline="0" dirty="0" smtClean="0"/>
              <a:t> SLIDE 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Take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</a:t>
            </a:r>
            <a:r>
              <a:rPr lang="en-US" dirty="0" err="1" smtClean="0"/>
              <a:t>r_AP</a:t>
            </a:r>
            <a:r>
              <a:rPr lang="en-US" dirty="0" smtClean="0"/>
              <a:t>: </a:t>
            </a:r>
            <a:r>
              <a:rPr lang="en-US" baseline="0" dirty="0" smtClean="0"/>
              <a:t>position of point P in Body A’s local space (centered at center of mass).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Likewise Body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Calculate </a:t>
            </a:r>
            <a:r>
              <a:rPr lang="en-US" baseline="0" dirty="0" err="1" smtClean="0"/>
              <a:t>v_AP</a:t>
            </a:r>
            <a:r>
              <a:rPr lang="en-US" baseline="0" dirty="0" smtClean="0"/>
              <a:t>: instantaneous velocity of </a:t>
            </a:r>
            <a:r>
              <a:rPr lang="en-US" baseline="0" dirty="0" err="1" smtClean="0"/>
              <a:t>r_AP</a:t>
            </a:r>
            <a:r>
              <a:rPr lang="en-US" baseline="0" dirty="0" smtClean="0"/>
              <a:t> given Body A’s linear and angular velocity.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Again, likewise Body B.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motion induced by spinning is always perpendicular to the lever arm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is why we use the vector </a:t>
            </a:r>
            <a:r>
              <a:rPr lang="en-US" baseline="0" dirty="0" err="1" smtClean="0"/>
              <a:t>perpindicular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r_AP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r_BP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Delta v is the relative velocity at point P between either body.</a:t>
            </a:r>
          </a:p>
          <a:p>
            <a:endParaRPr lang="en-US" dirty="0" smtClean="0"/>
          </a:p>
          <a:p>
            <a:r>
              <a:rPr lang="en-US" dirty="0" smtClean="0"/>
              <a:t>Delta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v_f</a:t>
            </a:r>
            <a:r>
              <a:rPr lang="en-US" baseline="0" dirty="0" smtClean="0"/>
              <a:t> is the final relative velocity after the collision, which is what we’re trying to find.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Delta </a:t>
            </a:r>
            <a:r>
              <a:rPr lang="en-US" baseline="0" dirty="0" err="1" smtClean="0"/>
              <a:t>v_i</a:t>
            </a:r>
            <a:r>
              <a:rPr lang="en-US" baseline="0" dirty="0" smtClean="0"/>
              <a:t> is the initial relative velocity, which we can calculate from our givens.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coefficient of restitution (e) is the negative ratio of the final and initial velocities along the contact normal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e = 0 is a perfectly inelastic collision.  The two objects stick together</a:t>
            </a:r>
          </a:p>
          <a:p>
            <a:r>
              <a:rPr lang="en-US" baseline="0" dirty="0" smtClean="0"/>
              <a:t>e = 1 is a perfectly elastic collision.  The two objects bounce apart without loss of energy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------</a:t>
            </a:r>
          </a:p>
          <a:p>
            <a:endParaRPr lang="en-US" dirty="0" smtClean="0"/>
          </a:p>
          <a:p>
            <a:r>
              <a:rPr lang="en-US" dirty="0" smtClean="0"/>
              <a:t>What we’re really interested</a:t>
            </a:r>
            <a:r>
              <a:rPr lang="en-US" baseline="0" dirty="0" smtClean="0"/>
              <a:t> in is the change in relative velocities at point P.  Define lower case delta v as that change.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Start with the definition for the coefficient of restitution.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Multiply out the denominator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Substitute in our equation we defined *in the lower left column*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Distribute the dot product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Move the initial velocity term to the right hand side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Group our Delta </a:t>
            </a:r>
            <a:r>
              <a:rPr lang="en-US" baseline="0" dirty="0" err="1" smtClean="0"/>
              <a:t>v_i</a:t>
            </a:r>
            <a:r>
              <a:rPr lang="en-US" baseline="0" dirty="0" smtClean="0"/>
              <a:t> terms together.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Let the user supply e at the start of the collision.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Our entire right hand side is known at the start of the collision.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We just need to somehow solve for lowercase delta 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that end:</a:t>
            </a:r>
          </a:p>
          <a:p>
            <a:endParaRPr lang="en-US" dirty="0" smtClean="0"/>
          </a:p>
          <a:p>
            <a:r>
              <a:rPr lang="en-US" dirty="0" smtClean="0"/>
              <a:t>Suppose we define a resistance term capital Omega</a:t>
            </a:r>
            <a:r>
              <a:rPr lang="en-US" baseline="0" dirty="0" smtClean="0"/>
              <a:t> (think the symbol for Ohms in electronics).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(This resistance term is really an inverse resistance term.)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(Infinite resistance to motion would be represented as 0.)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resistance to move two bodies apart at point P is the sum of their individual resistances to motion at point 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resistance term for body X is the sum of its resistance to linear forces and its resistance to angular torques.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a_x</a:t>
            </a:r>
            <a:r>
              <a:rPr lang="en-US" baseline="0" dirty="0" smtClean="0"/>
              <a:t>” represents the linear resistance term for body 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q_x</a:t>
            </a:r>
            <a:r>
              <a:rPr lang="en-US" baseline="0" dirty="0" smtClean="0"/>
              <a:t>” represents the angular resistance term for body 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,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the cross product produces a scalar quantity.  Also called the “</a:t>
            </a:r>
            <a:r>
              <a:rPr lang="en-US" baseline="0" dirty="0" err="1" smtClean="0"/>
              <a:t>perp</a:t>
            </a:r>
            <a:r>
              <a:rPr lang="en-US" baseline="0" dirty="0" smtClean="0"/>
              <a:t> dot” product.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terms are described by Chris </a:t>
            </a:r>
            <a:r>
              <a:rPr lang="en-US" baseline="0" dirty="0" err="1" smtClean="0"/>
              <a:t>Hecker</a:t>
            </a:r>
            <a:r>
              <a:rPr lang="en-US" baseline="0" dirty="0" smtClean="0"/>
              <a:t> in his article “Physics, Part 3: Collision Response”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not called or labeled like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 to our “</a:t>
            </a:r>
            <a:r>
              <a:rPr lang="en-US" baseline="0" dirty="0" smtClean="0"/>
              <a:t>delta v dot n” term.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assume that the change in relative velocity is parallel to the collision normal.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assume that the change in relative velocity happens instantaneously.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called: “Newton’s Law of Restitution for Instantaneous Collisions with No Friction.”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now express delta v in terms of an unknown scalar impulse term j and our known resistance term Omega.</a:t>
            </a:r>
          </a:p>
          <a:p>
            <a:r>
              <a:rPr lang="en-US" baseline="0" dirty="0" smtClean="0"/>
              <a:t>-----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Substituting our terms for “delta v dot n”, we can now solve for our scalar impulse term j.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only danger is when Omega is 0 or infinite,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should only happen when you have bodies with 0 or infinite mass.</a:t>
            </a:r>
          </a:p>
          <a:p>
            <a:r>
              <a:rPr lang="en-US" baseline="0" dirty="0" smtClean="0"/>
              <a:t> ------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actual impulse vector will be “j times n”.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impusle</a:t>
            </a:r>
            <a:r>
              <a:rPr lang="en-US" dirty="0" smtClean="0"/>
              <a:t> vector gives our change in momentum, </a:t>
            </a:r>
          </a:p>
          <a:p>
            <a:endParaRPr lang="en-US" dirty="0" smtClean="0"/>
          </a:p>
          <a:p>
            <a:r>
              <a:rPr lang="en-US" dirty="0" smtClean="0"/>
              <a:t>which</a:t>
            </a:r>
            <a:r>
              <a:rPr lang="en-US" baseline="0" dirty="0" smtClean="0"/>
              <a:t> we can then translate into changes in linear and angular velocity.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known changes in quantities, we can easily find the final linear and angular velocities of our bodies.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equations are also described in “Physics, Part 3: Collision Response” by Chris </a:t>
            </a:r>
            <a:r>
              <a:rPr lang="en-US" baseline="0" dirty="0" err="1" smtClean="0"/>
              <a:t>Hecker</a:t>
            </a:r>
            <a:r>
              <a:rPr lang="en-US" baseline="0" dirty="0" smtClean="0"/>
              <a:t> in a slightly different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generalize our work for single equations for the case of multiple simultaneous collisions.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Examine the diagram given.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Three bodies are in direct or indirect contact.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form a “collision island”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“island” is a essentially a system of equations.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given the same information per collision here that we were for the single equation we examined before.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 is to take this information and manipulate it into a familiar form Ax = b, where A is a matrix and x and b are column matrices (vectors).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to note: there can be more than one collision point per pair of bodies.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case of an edge on edge collision,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shown with Body B and 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,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Vertices at the extremes of the contact segment are discrete contact points.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Beyond recognizing that we can describe an edge to edge collision as two discrete vertex to edge collisions,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special action needs to be taken.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97B8-68F4-4465-B6DD-832870C040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1230E5-F281-4C15-A5AB-339447B7AC48}" type="datetimeFigureOut">
              <a:rPr lang="en-US" smtClean="0"/>
              <a:pPr/>
              <a:t>5/29/2009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9904A23-69F2-4CDF-9A2A-61456BB15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7.emf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6.emf"/><Relationship Id="rId2" Type="http://schemas.openxmlformats.org/officeDocument/2006/relationships/tags" Target="../tags/tag26.xml"/><Relationship Id="rId16" Type="http://schemas.openxmlformats.org/officeDocument/2006/relationships/image" Target="../media/image30.emf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5.emf"/><Relationship Id="rId5" Type="http://schemas.openxmlformats.org/officeDocument/2006/relationships/tags" Target="../tags/tag29.xml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4" Type="http://schemas.openxmlformats.org/officeDocument/2006/relationships/tags" Target="../tags/tag28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13" Type="http://schemas.openxmlformats.org/officeDocument/2006/relationships/image" Target="../media/image48.emf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7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46.emf"/><Relationship Id="rId5" Type="http://schemas.openxmlformats.org/officeDocument/2006/relationships/tags" Target="../tags/tag50.xml"/><Relationship Id="rId10" Type="http://schemas.openxmlformats.org/officeDocument/2006/relationships/image" Target="../media/image29.emf"/><Relationship Id="rId4" Type="http://schemas.openxmlformats.org/officeDocument/2006/relationships/tags" Target="../tags/tag49.xml"/><Relationship Id="rId9" Type="http://schemas.openxmlformats.org/officeDocument/2006/relationships/image" Target="../media/image28.emf"/><Relationship Id="rId1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54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50.emf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8.emf"/><Relationship Id="rId5" Type="http://schemas.openxmlformats.org/officeDocument/2006/relationships/tags" Target="../tags/tag56.xml"/><Relationship Id="rId10" Type="http://schemas.openxmlformats.org/officeDocument/2006/relationships/image" Target="../media/image29.emf"/><Relationship Id="rId4" Type="http://schemas.openxmlformats.org/officeDocument/2006/relationships/tags" Target="../tags/tag55.xml"/><Relationship Id="rId9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59.xml"/><Relationship Id="rId7" Type="http://schemas.openxmlformats.org/officeDocument/2006/relationships/image" Target="../media/image28.e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emf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6.emf"/><Relationship Id="rId3" Type="http://schemas.openxmlformats.org/officeDocument/2006/relationships/tags" Target="../tags/tag5.xml"/><Relationship Id="rId21" Type="http://schemas.openxmlformats.org/officeDocument/2006/relationships/image" Target="../media/image9.emf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5.emf"/><Relationship Id="rId2" Type="http://schemas.openxmlformats.org/officeDocument/2006/relationships/tags" Target="../tags/tag4.xml"/><Relationship Id="rId16" Type="http://schemas.openxmlformats.org/officeDocument/2006/relationships/image" Target="../media/image4.emf"/><Relationship Id="rId20" Type="http://schemas.openxmlformats.org/officeDocument/2006/relationships/image" Target="../media/image8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2.emf"/><Relationship Id="rId5" Type="http://schemas.openxmlformats.org/officeDocument/2006/relationships/tags" Target="../tags/tag7.xml"/><Relationship Id="rId15" Type="http://schemas.openxmlformats.org/officeDocument/2006/relationships/image" Target="../media/image3.emf"/><Relationship Id="rId23" Type="http://schemas.openxmlformats.org/officeDocument/2006/relationships/image" Target="../media/image11.emf"/><Relationship Id="rId10" Type="http://schemas.openxmlformats.org/officeDocument/2006/relationships/tags" Target="../tags/tag12.xml"/><Relationship Id="rId19" Type="http://schemas.openxmlformats.org/officeDocument/2006/relationships/image" Target="../media/image7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2.emf"/><Relationship Id="rId2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7.emf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5.emf"/><Relationship Id="rId5" Type="http://schemas.openxmlformats.org/officeDocument/2006/relationships/tags" Target="../tags/tag18.xml"/><Relationship Id="rId10" Type="http://schemas.openxmlformats.org/officeDocument/2006/relationships/image" Target="../media/image14.emf"/><Relationship Id="rId4" Type="http://schemas.openxmlformats.org/officeDocument/2006/relationships/tags" Target="../tags/tag17.xml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Collision </a:t>
            </a:r>
            <a:r>
              <a:rPr lang="en-US" dirty="0" smtClean="0"/>
              <a:t>Resolution in 2D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4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box.: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MI7"/>
              </a:rPr>
              <a:t>A</a:t>
            </a:r>
            <a:r>
              <a:rPr lang="en-US" dirty="0" smtClean="0">
                <a:latin typeface="CMSY10ORIG"/>
              </a:rPr>
              <a:t>A</a:t>
            </a:r>
            <a:r>
              <a:rPr lang="en-US" dirty="0" smtClean="0">
                <a:latin typeface="CMBX10"/>
              </a:rPr>
              <a:t>A</a:t>
            </a:r>
            <a:r>
              <a:rPr lang="en-US" dirty="0" smtClean="0">
                <a:latin typeface="CMSY7"/>
              </a:rPr>
              <a:t>A</a:t>
            </a:r>
            <a:r>
              <a:rPr lang="en-US" dirty="0" smtClean="0">
                <a:latin typeface="CMR7"/>
              </a:rPr>
              <a:t>A</a:t>
            </a:r>
            <a:r>
              <a:rPr lang="en-US" dirty="0" smtClean="0">
                <a:latin typeface="CMMI5"/>
              </a:rPr>
              <a:t>A</a:t>
            </a:r>
            <a:r>
              <a:rPr lang="en-US" dirty="0" smtClean="0">
                <a:latin typeface="CMTI10"/>
              </a:rPr>
              <a:t>A</a:t>
            </a:r>
            <a:r>
              <a:rPr lang="en-US" dirty="0" smtClean="0">
                <a:latin typeface="CMEX10"/>
              </a:rPr>
              <a:t>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537879" y="1143000"/>
            <a:ext cx="4202427" cy="5383501"/>
          </a:xfrm>
          <a:prstGeom prst="rect">
            <a:avLst/>
          </a:prstGeom>
          <a:noFill/>
          <a:ln/>
          <a:effectLst/>
        </p:spPr>
      </p:pic>
      <p:grpSp>
        <p:nvGrpSpPr>
          <p:cNvPr id="44" name="Group 43"/>
          <p:cNvGrpSpPr/>
          <p:nvPr/>
        </p:nvGrpSpPr>
        <p:grpSpPr bwMode="auto">
          <a:xfrm>
            <a:off x="646443" y="1951764"/>
            <a:ext cx="3011154" cy="2954475"/>
            <a:chOff x="646444" y="1951764"/>
            <a:chExt cx="3011154" cy="2954475"/>
          </a:xfrm>
        </p:grpSpPr>
        <p:sp>
          <p:nvSpPr>
            <p:cNvPr id="3" name="Rectangle 2"/>
            <p:cNvSpPr/>
            <p:nvPr/>
          </p:nvSpPr>
          <p:spPr bwMode="auto">
            <a:xfrm rot="2769580">
              <a:off x="646444" y="3874810"/>
              <a:ext cx="914400" cy="914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743198" y="231396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85798" y="3228364"/>
              <a:ext cx="2743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719448" y="31927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405248" y="32046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107373" y="366181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>
              <a:off x="925265" y="3783540"/>
              <a:ext cx="408764" cy="3062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2523655" y="3228363"/>
              <a:ext cx="412384" cy="3089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/>
            <a:stretch>
              <a:fillRect/>
            </a:stretch>
          </p:blipFill>
          <p:spPr bwMode="auto">
            <a:xfrm>
              <a:off x="3209455" y="2881014"/>
              <a:ext cx="412384" cy="3089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1594878" y="4599965"/>
              <a:ext cx="919720" cy="3062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/>
            <a:stretch>
              <a:fillRect/>
            </a:stretch>
          </p:blipFill>
          <p:spPr bwMode="auto">
            <a:xfrm>
              <a:off x="702344" y="2922090"/>
              <a:ext cx="886628" cy="30898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Picture 2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2759744" y="1951764"/>
              <a:ext cx="886628" cy="308987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46698" y="1600200"/>
            <a:ext cx="7820533" cy="3926904"/>
          </a:xfrm>
          <a:prstGeom prst="rect">
            <a:avLst/>
          </a:prstGeom>
          <a:noFill/>
          <a:ln/>
          <a:effectLst/>
        </p:spPr>
      </p:pic>
      <p:sp>
        <p:nvSpPr>
          <p:cNvPr id="3" name="TextBox 2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41065" y="1600201"/>
            <a:ext cx="7823341" cy="4469035"/>
          </a:xfrm>
          <a:prstGeom prst="rect">
            <a:avLst/>
          </a:prstGeom>
          <a:noFill/>
          <a:ln/>
          <a:effectLst/>
        </p:spPr>
      </p:pic>
      <p:sp>
        <p:nvSpPr>
          <p:cNvPr id="3" name="TextBox 2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62534" y="1600205"/>
            <a:ext cx="6315159" cy="3866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18439" y="1600203"/>
            <a:ext cx="5210648" cy="34568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58370" y="1600201"/>
            <a:ext cx="6102965" cy="4588259"/>
          </a:xfrm>
          <a:prstGeom prst="rect">
            <a:avLst/>
          </a:prstGeom>
          <a:noFill/>
          <a:ln/>
          <a:effectLst/>
        </p:spPr>
      </p:pic>
      <p:sp>
        <p:nvSpPr>
          <p:cNvPr id="4" name="TextBox 3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76912" y="1600201"/>
            <a:ext cx="5776084" cy="44813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88248" y="1600203"/>
            <a:ext cx="4297750" cy="4478447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873872" y="1600200"/>
            <a:ext cx="6055688" cy="4609356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45228" y="1600200"/>
            <a:ext cx="7915142" cy="4996333"/>
          </a:xfrm>
          <a:prstGeom prst="rect">
            <a:avLst/>
          </a:prstGeom>
          <a:noFill/>
          <a:ln/>
          <a:effectLst/>
        </p:spPr>
      </p:pic>
      <p:sp>
        <p:nvSpPr>
          <p:cNvPr id="3" name="TextBox 2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Collisions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Multiple Collisions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Solving with LU decomposition</a:t>
            </a:r>
            <a:endParaRPr lang="en-US" dirty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851915" y="1600200"/>
            <a:ext cx="7501765" cy="44595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Newton’s Cradle</a:t>
            </a:r>
            <a:endParaRPr lang="en-US" sz="4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914400" y="3200400"/>
            <a:ext cx="5486400" cy="914400"/>
            <a:chOff x="914400" y="4114800"/>
            <a:chExt cx="5486400" cy="914400"/>
          </a:xfrm>
        </p:grpSpPr>
        <p:grpSp>
          <p:nvGrpSpPr>
            <p:cNvPr id="8" name="Group 7"/>
            <p:cNvGrpSpPr/>
            <p:nvPr/>
          </p:nvGrpSpPr>
          <p:grpSpPr>
            <a:xfrm>
              <a:off x="914400" y="4114800"/>
              <a:ext cx="5486400" cy="914400"/>
              <a:chOff x="457200" y="2971800"/>
              <a:chExt cx="5486400" cy="9144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57200" y="2971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2286000" y="2971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200400" y="2971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114800" y="2971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029200" y="2971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1371600" y="45720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828800" y="4344988"/>
            <a:ext cx="5943600" cy="915988"/>
            <a:chOff x="1828800" y="2744788"/>
            <a:chExt cx="5943600" cy="915988"/>
          </a:xfrm>
        </p:grpSpPr>
        <p:sp>
          <p:nvSpPr>
            <p:cNvPr id="12" name="Oval 11"/>
            <p:cNvSpPr/>
            <p:nvPr/>
          </p:nvSpPr>
          <p:spPr>
            <a:xfrm>
              <a:off x="6400800" y="2746376"/>
              <a:ext cx="914400" cy="914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28800" y="2744788"/>
              <a:ext cx="3657600" cy="914400"/>
              <a:chOff x="2743200" y="2744788"/>
              <a:chExt cx="3657600" cy="914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743200" y="2744788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657600" y="2744788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572000" y="2744788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486400" y="2744788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6858000" y="3203576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" name="Picture 1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58368" y="1600200"/>
            <a:ext cx="7914340" cy="5573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</a:t>
            </a:r>
            <a:r>
              <a:rPr lang="en-US" dirty="0" smtClean="0"/>
              <a:t>tatics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Statics</a:t>
            </a:r>
            <a:endParaRPr lang="en-US" sz="4800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68817" y="1600203"/>
            <a:ext cx="7447547" cy="45833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Statics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4" y="914400"/>
            <a:ext cx="185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 Bridge Builder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37500"/>
          <a:stretch>
            <a:fillRect/>
          </a:stretch>
        </p:blipFill>
        <p:spPr bwMode="auto">
          <a:xfrm>
            <a:off x="685800" y="2514600"/>
            <a:ext cx="78028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631379" y="1828800"/>
            <a:ext cx="7857301" cy="5533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Future Work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Sparseness</a:t>
            </a:r>
            <a:endParaRPr lang="en-US" dirty="0"/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66774" y="1600200"/>
            <a:ext cx="7334779" cy="40978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45847">
            <a:off x="293250" y="3631927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7941908">
            <a:off x="668472" y="2231851"/>
            <a:ext cx="9144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Future Work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2749549" y="4800600"/>
            <a:ext cx="735777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749550" y="5284033"/>
            <a:ext cx="735776" cy="245019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854450" y="2603989"/>
            <a:ext cx="709302" cy="247191"/>
          </a:xfrm>
          <a:prstGeom prst="rect">
            <a:avLst/>
          </a:prstGeom>
          <a:noFill/>
          <a:ln/>
          <a:effectLst/>
        </p:spPr>
      </p:pic>
      <p:sp>
        <p:nvSpPr>
          <p:cNvPr id="19" name="Isosceles Triangle 18"/>
          <p:cNvSpPr/>
          <p:nvPr/>
        </p:nvSpPr>
        <p:spPr>
          <a:xfrm>
            <a:off x="1593149" y="4214841"/>
            <a:ext cx="1060704" cy="150015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739458" y="5431010"/>
            <a:ext cx="785099" cy="19608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1248030" y="3606255"/>
            <a:ext cx="759051" cy="197820"/>
          </a:xfrm>
          <a:prstGeom prst="rect">
            <a:avLst/>
          </a:prstGeom>
          <a:noFill/>
          <a:ln/>
          <a:effectLst/>
        </p:spPr>
      </p:pic>
      <p:sp>
        <p:nvSpPr>
          <p:cNvPr id="25" name="Rectangle 2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4216025" y="5973709"/>
            <a:ext cx="711963" cy="198495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818043" y="1773469"/>
            <a:ext cx="3839248" cy="3632567"/>
          </a:xfrm>
          <a:prstGeom prst="rect">
            <a:avLst/>
          </a:prstGeom>
          <a:noFill/>
          <a:ln/>
          <a:effectLst/>
        </p:spPr>
      </p:pic>
      <p:sp>
        <p:nvSpPr>
          <p:cNvPr id="34" name="TextBox 33"/>
          <p:cNvSpPr txBox="1"/>
          <p:nvPr/>
        </p:nvSpPr>
        <p:spPr>
          <a:xfrm>
            <a:off x="0" y="91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impulses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85800" y="3200400"/>
            <a:ext cx="3200400" cy="18288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0" y="5029200"/>
            <a:ext cx="4114800" cy="914400"/>
          </a:xfrm>
          <a:prstGeom prst="triangle">
            <a:avLst>
              <a:gd name="adj" fmla="val 4961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7941908">
            <a:off x="850231" y="2562067"/>
            <a:ext cx="9144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642732" y="5337538"/>
            <a:ext cx="785099" cy="196083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321624" y="4343400"/>
            <a:ext cx="735776" cy="245019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914400" y="2971800"/>
            <a:ext cx="709302" cy="247191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Future Work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Sliding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216025" y="5973709"/>
            <a:ext cx="711963" cy="19849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907527" y="1773469"/>
            <a:ext cx="3660276" cy="36162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Future Work</a:t>
            </a:r>
            <a:endParaRPr lang="en-US" sz="4800" dirty="0"/>
          </a:p>
        </p:txBody>
      </p:sp>
      <p:sp>
        <p:nvSpPr>
          <p:cNvPr id="3" name="Oval 2"/>
          <p:cNvSpPr/>
          <p:nvPr/>
        </p:nvSpPr>
        <p:spPr>
          <a:xfrm>
            <a:off x="0" y="4800600"/>
            <a:ext cx="41148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21934" y="4146699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Rolling</a:t>
            </a:r>
            <a:endParaRPr lang="en-US" dirty="0"/>
          </a:p>
        </p:txBody>
      </p:sp>
      <p:sp>
        <p:nvSpPr>
          <p:cNvPr id="6" name="Circular Arrow 5"/>
          <p:cNvSpPr/>
          <p:nvPr/>
        </p:nvSpPr>
        <p:spPr bwMode="auto">
          <a:xfrm rot="4842753">
            <a:off x="2744869" y="4169606"/>
            <a:ext cx="835939" cy="835940"/>
          </a:xfrm>
          <a:prstGeom prst="circularArrow">
            <a:avLst>
              <a:gd name="adj1" fmla="val 2880"/>
              <a:gd name="adj2" fmla="val 1058329"/>
              <a:gd name="adj3" fmla="val 99259"/>
              <a:gd name="adj4" fmla="val 16589759"/>
              <a:gd name="adj5" fmla="val 64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949076" y="1773469"/>
            <a:ext cx="3577178" cy="329261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600200" y="5943600"/>
            <a:ext cx="735776" cy="245019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806998" y="4492262"/>
            <a:ext cx="709302" cy="2471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457203" y="2743201"/>
            <a:ext cx="3484389" cy="1910931"/>
            <a:chOff x="457200" y="2971800"/>
            <a:chExt cx="3484389" cy="1910931"/>
          </a:xfrm>
        </p:grpSpPr>
        <p:sp>
          <p:nvSpPr>
            <p:cNvPr id="2" name="Hexagon 1"/>
            <p:cNvSpPr/>
            <p:nvPr/>
          </p:nvSpPr>
          <p:spPr>
            <a:xfrm>
              <a:off x="457200" y="2971800"/>
              <a:ext cx="1828800" cy="18288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551838">
              <a:off x="2112789" y="3906329"/>
              <a:ext cx="1828800" cy="976402"/>
            </a:xfrm>
            <a:prstGeom prst="hex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873587" y="1828800"/>
            <a:ext cx="3847795" cy="4494884"/>
          </a:xfrm>
          <a:prstGeom prst="rect">
            <a:avLst/>
          </a:prstGeom>
          <a:noFill/>
          <a:ln/>
          <a:effectLst/>
        </p:spPr>
      </p:pic>
      <p:sp>
        <p:nvSpPr>
          <p:cNvPr id="66" name="TextBox 65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Simple Collision</a:t>
            </a:r>
            <a:endParaRPr lang="en-US" sz="4800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9144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Given:</a:t>
            </a:r>
            <a:endParaRPr lang="en-US" sz="3000" dirty="0"/>
          </a:p>
        </p:txBody>
      </p:sp>
      <p:grpSp>
        <p:nvGrpSpPr>
          <p:cNvPr id="122" name="Group 121"/>
          <p:cNvGrpSpPr/>
          <p:nvPr/>
        </p:nvGrpSpPr>
        <p:grpSpPr bwMode="auto">
          <a:xfrm>
            <a:off x="1143002" y="5257803"/>
            <a:ext cx="1019907" cy="574431"/>
            <a:chOff x="1143000" y="5486400"/>
            <a:chExt cx="1019907" cy="57443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1143000" y="5486400"/>
              <a:ext cx="1019907" cy="57443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20" name="Picture 119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/>
            <a:stretch>
              <a:fillRect/>
            </a:stretch>
          </p:blipFill>
          <p:spPr bwMode="auto">
            <a:xfrm>
              <a:off x="1615967" y="5486400"/>
              <a:ext cx="222441" cy="24242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4" name="Group 143"/>
          <p:cNvGrpSpPr/>
          <p:nvPr/>
        </p:nvGrpSpPr>
        <p:grpSpPr>
          <a:xfrm>
            <a:off x="1051921" y="3634457"/>
            <a:ext cx="2373804" cy="582051"/>
            <a:chOff x="1051921" y="3863058"/>
            <a:chExt cx="2373804" cy="582050"/>
          </a:xfrm>
        </p:grpSpPr>
        <p:sp>
          <p:nvSpPr>
            <p:cNvPr id="28" name="Flowchart: Connector 27"/>
            <p:cNvSpPr/>
            <p:nvPr/>
          </p:nvSpPr>
          <p:spPr>
            <a:xfrm>
              <a:off x="1349022" y="386305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2090058" y="4232365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3025015" y="4353492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3104239" y="4114800"/>
              <a:ext cx="321486" cy="28338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4" name="Picture 123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/>
            <a:stretch>
              <a:fillRect/>
            </a:stretch>
          </p:blipFill>
          <p:spPr bwMode="auto">
            <a:xfrm>
              <a:off x="1051921" y="3886200"/>
              <a:ext cx="304638" cy="2853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5" name="Picture 12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2198444" y="4169230"/>
              <a:ext cx="312967" cy="27587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31" name="Group 130"/>
          <p:cNvGrpSpPr/>
          <p:nvPr/>
        </p:nvGrpSpPr>
        <p:grpSpPr bwMode="auto">
          <a:xfrm>
            <a:off x="962244" y="1828801"/>
            <a:ext cx="2676516" cy="292347"/>
            <a:chOff x="960506" y="2057400"/>
            <a:chExt cx="2676516" cy="292346"/>
          </a:xfrm>
        </p:grpSpPr>
        <p:pic>
          <p:nvPicPr>
            <p:cNvPr id="126" name="Picture 12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960506" y="2057400"/>
              <a:ext cx="877893" cy="2923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9" name="Picture 12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2819483" y="2057400"/>
              <a:ext cx="817539" cy="28491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3" name="Group 142"/>
          <p:cNvGrpSpPr/>
          <p:nvPr/>
        </p:nvGrpSpPr>
        <p:grpSpPr bwMode="auto">
          <a:xfrm>
            <a:off x="65334" y="2122742"/>
            <a:ext cx="4121288" cy="3363658"/>
            <a:chOff x="65335" y="2351339"/>
            <a:chExt cx="4121288" cy="3363658"/>
          </a:xfrm>
        </p:grpSpPr>
        <p:cxnSp>
          <p:nvCxnSpPr>
            <p:cNvPr id="5" name="Straight Arrow Connector 4"/>
            <p:cNvCxnSpPr>
              <a:cxnSpLocks noChangeAspect="1"/>
            </p:cNvCxnSpPr>
            <p:nvPr/>
          </p:nvCxnSpPr>
          <p:spPr bwMode="auto">
            <a:xfrm rot="5400000" flipH="1" flipV="1">
              <a:off x="1371597" y="2514600"/>
              <a:ext cx="13716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16200000" flipH="1">
              <a:off x="2694840" y="4752240"/>
              <a:ext cx="1315789" cy="6097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32" name="Picture 131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2122037" y="2514600"/>
              <a:ext cx="334720" cy="29505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5" name="Picture 13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3203739" y="5419947"/>
              <a:ext cx="328036" cy="28916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9" name="Circular Arrow 88"/>
            <p:cNvSpPr/>
            <p:nvPr/>
          </p:nvSpPr>
          <p:spPr bwMode="auto">
            <a:xfrm rot="10597399" flipV="1">
              <a:off x="65335" y="2351339"/>
              <a:ext cx="2286000" cy="2286000"/>
            </a:xfrm>
            <a:prstGeom prst="circularArrow">
              <a:avLst>
                <a:gd name="adj1" fmla="val 2880"/>
                <a:gd name="adj2" fmla="val 1058329"/>
                <a:gd name="adj3" fmla="val 99259"/>
                <a:gd name="adj4" fmla="val 16589759"/>
                <a:gd name="adj5" fmla="val 640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353734" y="3200400"/>
              <a:ext cx="331923" cy="20264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2" name="Circular Arrow 91"/>
            <p:cNvSpPr/>
            <p:nvPr/>
          </p:nvSpPr>
          <p:spPr bwMode="auto">
            <a:xfrm rot="20339423">
              <a:off x="2129223" y="3272226"/>
              <a:ext cx="2057400" cy="2057401"/>
            </a:xfrm>
            <a:prstGeom prst="circularArrow">
              <a:avLst>
                <a:gd name="adj1" fmla="val 2880"/>
                <a:gd name="adj2" fmla="val 1058329"/>
                <a:gd name="adj3" fmla="val 99259"/>
                <a:gd name="adj4" fmla="val 16589759"/>
                <a:gd name="adj5" fmla="val 640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1" name="Picture 14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/>
            <a:stretch>
              <a:fillRect/>
            </a:stretch>
          </p:blipFill>
          <p:spPr bwMode="auto">
            <a:xfrm>
              <a:off x="3559501" y="3200400"/>
              <a:ext cx="321468" cy="19626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3" y="2743201"/>
            <a:ext cx="3484389" cy="1910931"/>
            <a:chOff x="457200" y="2971800"/>
            <a:chExt cx="3484389" cy="1910931"/>
          </a:xfrm>
        </p:grpSpPr>
        <p:sp>
          <p:nvSpPr>
            <p:cNvPr id="3" name="Hexagon 2"/>
            <p:cNvSpPr/>
            <p:nvPr/>
          </p:nvSpPr>
          <p:spPr>
            <a:xfrm>
              <a:off x="457200" y="2971800"/>
              <a:ext cx="1828800" cy="18288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xagon 3"/>
            <p:cNvSpPr/>
            <p:nvPr/>
          </p:nvSpPr>
          <p:spPr>
            <a:xfrm rot="551838">
              <a:off x="2112789" y="3906329"/>
              <a:ext cx="1828800" cy="976402"/>
            </a:xfrm>
            <a:prstGeom prst="hex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Simple Collision</a:t>
            </a:r>
            <a:endParaRPr lang="en-US" sz="4800" dirty="0"/>
          </a:p>
        </p:txBody>
      </p:sp>
      <p:grpSp>
        <p:nvGrpSpPr>
          <p:cNvPr id="41" name="Group 40"/>
          <p:cNvGrpSpPr/>
          <p:nvPr/>
        </p:nvGrpSpPr>
        <p:grpSpPr bwMode="auto">
          <a:xfrm>
            <a:off x="1143002" y="5257802"/>
            <a:ext cx="1019907" cy="574431"/>
            <a:chOff x="1143000" y="5486400"/>
            <a:chExt cx="1019907" cy="574430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1143000" y="5486400"/>
              <a:ext cx="1019907" cy="57443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 bwMode="auto">
            <a:xfrm>
              <a:off x="1617475" y="5486400"/>
              <a:ext cx="219424" cy="2391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" name="Flowchart: Connector 11"/>
          <p:cNvSpPr/>
          <p:nvPr/>
        </p:nvSpPr>
        <p:spPr>
          <a:xfrm>
            <a:off x="1349023" y="3634459"/>
            <a:ext cx="45719" cy="45719"/>
          </a:xfrm>
          <a:prstGeom prst="flowChartConnector">
            <a:avLst/>
          </a:prstGeom>
          <a:solidFill>
            <a:schemeClr val="tx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090064" y="4003767"/>
            <a:ext cx="45719" cy="45719"/>
          </a:xfrm>
          <a:prstGeom prst="flowChartConnector">
            <a:avLst/>
          </a:prstGeom>
          <a:solidFill>
            <a:schemeClr val="tx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025021" y="4124895"/>
            <a:ext cx="45719" cy="45719"/>
          </a:xfrm>
          <a:prstGeom prst="flowChartConnector">
            <a:avLst/>
          </a:prstGeom>
          <a:solidFill>
            <a:schemeClr val="tx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 bwMode="auto">
          <a:xfrm>
            <a:off x="962024" y="1828803"/>
            <a:ext cx="2676954" cy="294935"/>
            <a:chOff x="960299" y="2057400"/>
            <a:chExt cx="2676954" cy="294935"/>
          </a:xfrm>
        </p:grpSpPr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>
              <a:off x="960299" y="2057400"/>
              <a:ext cx="885669" cy="2949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>
              <a:off x="2826612" y="2057400"/>
              <a:ext cx="810641" cy="28250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33" name="Straight Arrow Connector 32"/>
          <p:cNvCxnSpPr>
            <a:stCxn id="12" idx="0"/>
          </p:cNvCxnSpPr>
          <p:nvPr/>
        </p:nvCxnSpPr>
        <p:spPr>
          <a:xfrm rot="16200000" flipH="1">
            <a:off x="1555558" y="3450787"/>
            <a:ext cx="385319" cy="752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9" name="Picture 4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71606" y="3807603"/>
            <a:ext cx="471499" cy="307199"/>
          </a:xfrm>
          <a:prstGeom prst="rect">
            <a:avLst/>
          </a:prstGeom>
        </p:spPr>
      </p:pic>
      <p:cxnSp>
        <p:nvCxnSpPr>
          <p:cNvPr id="50" name="Straight Arrow Connector 49"/>
          <p:cNvCxnSpPr>
            <a:stCxn id="14" idx="7"/>
            <a:endCxn id="13" idx="6"/>
          </p:cNvCxnSpPr>
          <p:nvPr/>
        </p:nvCxnSpPr>
        <p:spPr>
          <a:xfrm rot="16200000" flipV="1">
            <a:off x="2547429" y="3614974"/>
            <a:ext cx="104963" cy="928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4" name="Picture 5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2425022" y="4114800"/>
            <a:ext cx="460654" cy="300133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5326043" y="2286002"/>
            <a:ext cx="2603287" cy="2540265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0" y="9144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Calculate: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Coefficient of Restitution</a:t>
            </a:r>
            <a:endParaRPr lang="en-US" sz="4800" dirty="0"/>
          </a:p>
        </p:txBody>
      </p:sp>
      <p:pic>
        <p:nvPicPr>
          <p:cNvPr id="94" name="Picture 9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39858" y="1600200"/>
            <a:ext cx="3647799" cy="4799245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029144" y="1600200"/>
            <a:ext cx="4886259" cy="43621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Resistance Term</a:t>
            </a:r>
            <a:endParaRPr lang="en-US" sz="4800" dirty="0"/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70021" y="1600202"/>
            <a:ext cx="6461535" cy="44188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53015" y="1600203"/>
            <a:ext cx="5307086" cy="4495534"/>
          </a:xfrm>
          <a:prstGeom prst="rect">
            <a:avLst/>
          </a:prstGeom>
          <a:noFill/>
          <a:ln/>
          <a:effectLst/>
        </p:spPr>
      </p:pic>
      <p:sp>
        <p:nvSpPr>
          <p:cNvPr id="3" name="TextBox 2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Impulse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Impulse</a:t>
            </a:r>
            <a:endParaRPr lang="en-US" sz="4800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91148" y="1600202"/>
            <a:ext cx="6774067" cy="45183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Simultaneous Collisions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ISTER20BOJANGLES@BXFEK9EFUVWXYL25" val="3434"/>
  <p:tag name="DEFAULTDISPLAYSOURCE" val="\documentclass[fleqn]{article}\pagestyle{empty}&#10;\setlength\parindent{0in}&#10;\setlength\textwidth{4.25in}&#10;\usepackage{amsmath}&#10;\begin{document}&#10;&#10;\end{document}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r_B}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14"/>
  <p:tag name="PICTUREFILESIZE" val="13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r_A}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13"/>
  <p:tag name="PICTUREFILESIZE" val="13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r_P}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14"/>
  <p:tag name="PICTUREFILESIZE" val="13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n}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9"/>
  <p:tag name="PICTUREFILESIZE" val="8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$\vec{r_{AP}}$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9"/>
  <p:tag name="PICTUREFILESIZE" val="1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$\vec{r_{BP}}$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9"/>
  <p:tag name="PICTUREFILESIZE" val="14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\begin{align*}&#10;\vec{r_{AP}} &amp;= \vec{r_P} - \vec{r_A} \\&#10;\\&#10;\vec{r_{BP}} &amp;= \vec{r_P} - \vec{r_B} \\&#10;\\&#10;\vec{v_{AP}} &amp;= \vec{v_A} + \omega_A * \vec{r_{AP}}_\perp \\&#10;\\&#10;\vec{v_{BP}} &amp;= \vec{v_B} + \omega_B * \vec{r_{BP}}_\perp&#10;\end{align*}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04"/>
  <p:tag name="PICTUREFILESIZE" val="220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ody A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36"/>
  <p:tag name="PICTUREFILESIZE" val="11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ody B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1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n}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9"/>
  <p:tag name="PICTUREFILESIZE" val="8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setlength\textwidth{2in}&#10;\setlength\parindent{0in}&#10;\begin{document}&#10;let:&#10;\[ \Delta \vec{v_f} = \vec{v_{BPf}} - \vec{v_{APf}} \]&#10;\[ \Delta \vec{v_i} = \vec{v_{BPi}} - \vec{v_{APi}} \]&#10;\\&#10;We can now define the \emph{coefficient of restitution} ($e$):&#10;\[ e = - \frac{ \Delta \vec{v_f} \cdot \vec{n}} {\Delta \vec{v_i} \cdot \vec{n}} \]&#10;\\&#10;\\&#10;Suppose we define $\delta \vec{v}$ such that:&#10;\[\Delta \vec{v_f} = \Delta \vec{v_i} + \delta \vec{v}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8"/>
  <p:tag name="PICTUREFILESIZE" val="319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textwidth{2.25in}&#10;\setlength\parindent{0in}&#10;\usepackage{amsmath}&#10;\begin{document}&#10;it follows that:&#10;\begin{align*}&#10;\Delta \vec{v_f} \cdot \vec{n} &amp;= -e \vec{v_i} \cdot \vec{n} \\&#10;\\&#10;(\Delta \vec{v_i} + \delta \vec{v}) \cdot \vec{n} &amp;= -e \vec{v_i} \cdot \vec{n} \\&#10;\\&#10;\Delta \vec{v_i} \cdot \vec{n} + \delta \vec{v} \cdot \vec{n} &amp;= -e \vec{v_i} \cdot \vec{n} \\&#10;\\&#10;\delta \vec{v} \cdot \vec{n} &amp;= -e \Delta \vec{v_i} \cdot \vec{n} - \Delta \vec{v_i} \cdot \vec{n} \\&#10;\\&#10;\\&#10;\delta \vec{v} \cdot \vec{n}  &amp;= -(1+e) (\Delta \vec{v_i} \cdot \vec{n}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0"/>
  <p:tag name="PICTUREFILESIZE" val="393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textwidth{4.25in}&#10;\setlength\parindent{0in}&#10;\usepackage{amsmath}&#10;\newcommand{\norm}[1]{\lVert#1\rVert}&#10;\begin{document}&#10;Define $\Omega$ as the difficulty of pushing the two bodies apart:&#10;\[ \Omega = \Omega_A + \Omega_B \]&#10;where:&#10;\[ \Omega_x = a_x + q_x \parbox{2in}{ \qquad \ for body $x$} \]&#10;&#10;\begin{align*}&#10;a_x &amp;= \frac{ \norm{\vec{n}}^2 }{ M_x } \parbox{2in}{\qquad \quad \ \ the linear resistance term} \\&#10;\\&#10;q_x &amp;= \frac{ (\vec{r_{xP}} \times \vec{n} )^2 }{ I_x } \parbox{2in}{\quad the angular resistance term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6"/>
  <p:tag name="PICTUREFILESIZE" val="289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setlength\textwidth{4.25in}&#10;\setlength\parindent{0in}&#10;\usepackage{amsmath}&#10;\begin{document}&#10;let:&#10;\[\delta \vec{v} \cdot \vec{n} = j \Omega \]&#10;where&#10;\begin{itemize}&#10;\item $j$ is the unknown \emph{impulse} of the collision&#10;\item $\Omega$ is the resistance term&#10;\end{itemize}&#10;so:&#10;\begin{align*}&#10;\delta \vec{v} \cdot \vec{n}  &amp;= -(1+e) (\Delta \vec{v_i} \cdot \vec{n}) \\&#10;j \Omega &amp;= -(1+e)(\Delta \vec{v_i} \cdot \vec{n}) \\&#10;\\&#10;j &amp;= \frac{-(1+e)(\Delta \vec{v_i} \cdot \vec{n}) }{\Omega 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2"/>
  <p:tag name="PICTUREFILESIZE" val="332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usepackage{amsmath}&#10;\setlength\parindent{0in}&#10;\setlength\textwidth{4.25in}&#10;\begin{document}&#10;With the impulse, we can update the velocities of the bodies:&#10;\\&#10;\[&#10;\Delta \vec{v_A} = j \frac{\vec{n}}{M_A} \\ \Delta \omega_A = j \frac{\vec{r_{AP}} \times \vec{n}}{I_A}&#10;\]&#10;\\&#10;\[&#10;\Delta \vec{v_B} = -j \frac{\vec{n}}{M_B} \\ \Delta \omega_B = -j \frac{\vec{r_{BP}} \times \vec{n}}{I_B}&#10;\]&#10;\\&#10;\\&#10;\[&#10;\vec{v_{Af}} = \vec{v_{Ai}} + \Delta \vec{v_{A}} \\ \omega_{Af} = \omega_{Ai} + \Delta \omega_A &#10;\]&#10;\\&#10;\[&#10;\vec{v_{Bf}} = \vec{v_{Bi}} + \Delta \vec{v_{B}} \\ \omega_{Bf} = \omega_{Bi} + \Delta \omega_B&#10;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0"/>
  <p:tag name="PICTUREFILESIZE" val="413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2.5in}&#10;\usepackage{amsmath}&#10;\begin{document}&#10;\begin{itemize}&#10;\item Three bodies $(A, B, C)$&#10;\item Three collisions $(c)$, not two:&#10;\[ \vec{r_{P0}}, \vec{r_{P1}}, \vec{r_{P2}} \]&#10;\item Assume one collision normal per \linebreak collision:&#10;\[ \vec{n_0}, \vec{n_1}, \vec{n_2} \]&#10;\item Collisions represent a \emph{system of \linebreak equations}&#10;\item Goal: express in the familiar form&#10;\[ \mathbf{A} \vec{j} = \vec{b} \]&#10;and solve for our impulse vector $\vec{j}$&#10;\end{itemize}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69"/>
  <p:tag name="PICTUREFILESIZE" val="351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$\vec{r_{P1}}$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6"/>
  <p:tag name="PICTUREFILESIZE" val="18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$\vec{r_{P2}}$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6"/>
  <p:tag name="PICTUREFILESIZE" val="18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$\vec{r_{P3}}$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6"/>
  <p:tag name="PICTUREFILESIZE" val="18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A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6"/>
  <p:tag name="PICTUREFILESIZE" val="11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setlength\textwidth{2.25in}&#10;\begin{document}&#10;\begin{itemize}&#10;\item $\vec{r_A}$, $\vec{r_B}$: position of center of mass of A and B, in world space&#10;\item $\vec{r_P}$: position of contact point, in world space&#10;\item $\omega_A$, $\omega_B$: angular velocity of A and B&#10;\item $\vec{v_A}$, $\vec{v_B}$: velocity of A and B&#10;\item $\vec{n}$: contact normal&#10;\item $M_A, M_B$ mass of A and B&#10;\item $I_A, I_B$ moment of inertia of A and B&#10;\end{itemize}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153"/>
  <p:tag name="PICTUREFILESIZE" val="362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B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1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C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1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usepackage{amsmath}&#10;\setlength\parindent{0in}&#10;\setlength\textwidth{4.25in}&#10;\begin{document}&#10;Recall for a single collision:&#10;\begin{align*}&#10;\Delta \vec{v_x} &amp;= j \frac{\vec{n}}{M_x} \qquad \qquad \parbox{2.5in}{ for body $x$ }\\&#10;\Delta \omega_x &amp;= j \frac{\vec{r_{xP}} \times \vec{n}}{I_x}&#10;\end{align*}&#10;\\&#10;For the case of multiple collisions, there are multiple $\Delta \vec{v_x}$ and $\Delta \omega_x$ terms:&#10;\[ \Delta \vec{v_x}_0, \Delta \vec{v_x}_1, \Delta \vec{v_x}_2, ... \]&#10;\[ \Delta \omega_{x0}, \Delta \omega_{x1}, \Delta \omega_{x2}, ...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08"/>
  <p:tag name="PICTUREFILESIZE" val="374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The sum of these impulses for all collisions $(c)$ on the body gives the aggregate $\Delta \vec{v_x}$ and $\Delta \omega_x$ terms:&#10;\[ &#10;\Delta \vec{v_x} = \displaystyle\sum_{k=1}^c \Delta \vec{v_x}_k \\&#10;\Delta \omega_x = \displaystyle\sum_{k=1}^c \Delta \omega_{xk}&#10;\]&#10;\\&#10;Where:&#10;\[ \Delta \vec{v_x}_k = j_k \frac{\vec{n}_k }{ M_x} \qquad \qquad \parbox{2.5in}{ \par \bigskip \bigskip where $\Delta \vec{v_{xk}}$ and $\Delta \omega_{xk}$ are $0$ if the $x$th body isn't involved in the $k$th collision} \]&#10;\[ \Delta \omega_{xk} = j_k \frac{ \vec{r_{xP}}_k \times \vec{n}_k }{ I_x} \]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09"/>
  <p:tag name="PICTUREFILESIZE" val="462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usepackage{amsmath}&#10;\setlength\parindent{0in}&#10;\setlength\textwidth{4.25in}&#10;\begin{document}&#10;Examine again our definition of $\delta \vec{v}$:&#10;\begin{align*}&#10;\Delta \vec{v_i} + \delta \vec{v} &amp;= \Delta \vec{v_f} \\&#10;\\&#10;\delta \vec{v} &amp;= \Delta \vec{v_f} - \Delta \vec{v_i} \\&#10;\\&#10;\delta \vec{v} &amp;= (\Delta \vec{v_{BPf}} - \Delta \vec{v_{APf}}) - (\Delta \vec{v_{BPi}} - \Delta \vec{v_{APi}}) \\&#10;\\&#10;\delta \vec{v} &amp;= (\Delta \vec{v_{BPf}} - \Delta \vec{v_{BPi}}) - (\Delta \vec{v_{APf}} - \Delta \vec{v_{APi}}) \\&#10;\\&#10;\delta \vec{v} &amp;= \Delta \vec{v_{BP}} - \Delta \vec{v_{AP}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0"/>
  <p:tag name="PICTUREFILESIZE" val="388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usepackage{amsmath}&#10;\setlength\parindent{0in}&#10;\setlength\textwidth{4.25in}&#10;\begin{document}&#10;Recall for a single collision:&#10;\[ \delta \vec{v} \cdot \vec{n} = -(1+e)(\Delta \vec{v_i} \cdot \vec{n}) \]&#10;so:&#10;\begin{align*}&#10;-(1+e)(\Delta \vec{v_i} \cdot \vec{n}) &amp;= \delta \vec{v} \cdot \vec{n}\\&#10;\\&#10;&amp;= (\Delta \vec{v_{BP}} - \Delta \vec{v_{AP}}) \cdot \vec{n} \\&#10;\\&#10;&amp;= \Delta \vec{v_{BP}} \cdot \vec{n} - \Delta \vec{v_{AP}} \cdot \vec{n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7"/>
  <p:tag name="PICTUREFILESIZE" val="296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Recall:&#10;\[ \vec{v_{xP}} = \vec{v_x} + \omega_x * \vec{r_{xP}}_\perp \]&#10;So:&#10;\begin{align*}&#10;\Delta \vec{v_{xP}} &amp;= \Delta \vec{v_x} + \Delta \omega_x * \vec{r_{xP}}_\perp \\&#10;&amp;= (\displaystyle\sum_{k=1}^c \Delta \vec{v_x}_k) + (\displaystyle\sum_{k=1}^c \Delta \omega_{xk}) * \vec{r_{xP}}_\perp \\&#10;&amp;= (\displaystyle\sum_{k=1}^c j_k \frac{\vec{n}_k }{ M_x}) + (\displaystyle\sum_{k=1}^c j_k \frac{ \vec{r_{xP}}_k \times \vec{n}_k }{ I_x}) * \vec{r_{xP}}_\perp \\&#10;&amp;= \displaystyle\sum_{k=1}^c j_k (\frac{\vec{n}_k }{ M_x} + \frac{ \vec{r_{xP}}_k \times \vec{n}_k }{ I_x} * \vec{r_{xP}}_\perp) \\&#10;\end{align*}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238"/>
  <p:tag name="PICTUREFILESIZE" val="569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\begin{align*}&#10;\Delta \vec{v_{xP}} &amp;= \displaystyle\sum_{k=1}^c j_k (\frac{\vec{n}_k }{ M_x} + \frac{ \vec{r_{xP}}_k \times \vec{n}_k }{ I_x} * \vec{r_{xP}}_\perp) \\&#10;\\&#10;&amp;\parbox{2.5in}{Now dot both sides with $\vec{n}$:} \\&#10;\\&#10;\Delta \vec{v_{xP}} \cdot \vec{n} &amp;= \cdot \displaystyle\sum_{k=1}^c j_k \vec{n}  (\frac{\vec{n}_k}{ M_x} + \frac{ \vec{r_{xP}}_k \times \vec{n}_k }{ I_x} * \vec{r_{xP}}_\perp) \\&#10;&amp;= \displaystyle\sum_{k=1}^c j_k (\frac{\vec{n}_k \cdot \vec{n}}{ M_x} + \frac{ \vec{r_{xP}}_k \times \vec{n}_k }{ I_x} * (\vec{r_{xP}} \times \vec{n})) \\&#10;&amp;= \displaystyle\sum_{k=1}^c j_k (\frac{\vec{n}_k \cdot \vec{n}}{ M_x} + \frac{ (\vec{r_{xP}}_k \times \vec{n}_k) * (\vec{r_{xP}} \times \vec{n}) }{ I_x}) \\&#10;\end{align*}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228"/>
  <p:tag name="PICTUREFILESIZE" val="669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Generalize for the $l$th collision; let:&#10;\begin{align*}&#10;a_{xkl} &amp;= \frac{\vec{n}_k \cdot \vec{n}_l}{ M_x} \\&#10;\\&#10;q_{xkl} &amp;= \frac{ (\vec{r_{xP}}_k \times \vec{n}_k) * (\vec{r_{xP}}_l \times \vec{n}_l) }{ I_x} \\&#10;\\&#10;\Omega_{xkl} &amp;= a_{xkl} + q_{xkl}&#10;\end{align*}&#10;Then:&#10;\[&#10;\Delta \vec{v_{xP}}_l \cdot \vec{n}_l = \displaystyle\sum_{k=1}^c j_k \Omega_{xkl}&#10;\]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69"/>
  <p:tag name="PICTUREFILESIZE" val="342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Again for the $l$th collision, let:&#10;\[&#10;b_l = -(1+e_l)(\Delta \vec{v_i} \cdot \vec{n}_l) \\&#10;\]&#10;We can now express the equation for the $l$th collision:&#10;\begin{align*}&#10;b_l &amp;= \delta \vec{v} \cdot \vec{n} \\&#10;b_l &amp;= \displaystyle\sum_{k=1}^c j_k \Omega_{Bkl} - \displaystyle\sum_{k=1}^c -j_k \Omega_{Akl} \\&#10;b_l &amp;= \displaystyle\sum_{k=1}^c j_k (\Omega_{Bkl} + \Omega_{Akl}) \\&#10;\end{align*}&#10;which will form the $l$th row for the matrix...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237"/>
  <p:tag name="PICTUREFILESIZE" val="428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v_A}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14"/>
  <p:tag name="PICTUREFILESIZE" val="137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Let:&#10;\[ \Omega_{kl} = \Omega_{Akl} + \Omega_{BkL} \]&#10;For bodies $A$ and $B$ involved in the $l$th collision.  We can now define our matrix $\mathbf{A}$, our \emph{right hand side} quantities $\vec{b}$, and our unknown impulse vector $\vec{j}$:&#10;\[&#10;\mathbf{A} = &#10;\begin{bmatrix}&#10;&amp;\Omega_{11}, &amp;\Omega_{21}, &amp;\Omega_{31}, &amp;\Omega_{k1}, &amp;... \\&#10;&amp;\Omega_{12}, &amp;\Omega_{22}, &amp;\Omega_{32}, &amp;\Omega_{k2}, &amp;... \\&#10;&amp;\Omega_{13}, &amp;\Omega_{23}, &amp;\Omega_{33}, &amp;\Omega_{k3}, &amp;... \\&#10;&amp;\Omega_{1l}, &amp;\Omega_{2l}, &amp;\Omega_{3l}, &amp;\Omega_{kl}, &amp;... \\&#10;&amp;..., &amp;..., &amp;..., &amp;..., &amp;... \\&#10;\end{bmatrix} \\&#10;\vec{b} = \begin{bmatrix} b_1 \\ b_2 \\ b_3 \\ b_l \\ ... \\ \end{bmatrix}&#10;\\&#10;\vec{j} = \begin{bmatrix} j_1 \\ j_2 \\ j_3 \\ j_l \\ ... \\ \end{bmatrix}&#10;\]&#10;We then solve for $\vec{j}$:&#10;\[ \mathbf{A} \vec{j} = \vec{b} \]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09"/>
  <p:tag name="PICTUREFILESIZE" val="765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\begin{itemize}&#10;\item Decompose $\mathbf{A}$ into lower $(\mathbf{L})$ and upper $(\mathbf{U})$ triangular matrices in $O(c^3)$&#10;\item Solve $\mathbf{LU} \vec{j} = \vec{b}$ for $\vec{j}$ in $O(c^2)$&#10;\item Can resolve for different initial velocities $\vec{b}$ in $O(c^2)$&#10;\item Can add new bodies to the system in $O(c^2)$:&#10;\begin{align*}&#10;\begin{bmatrix}&#10;\mathbf{A}, \mathbf{f} \\&#10;\mathbf{g}, h \\&#10;\end{bmatrix} &amp;= \begin{bmatrix}&#10;\mathbf{L}, \mathbf{0} \\&#10;\mathbf{L'}, 1 \\&#10;\end{bmatrix} \begin{bmatrix}&#10;\mathbf{U}, \mathbf{U'} \\&#10;\mathbf{0}, U_0 \\&#10;\end{bmatrix} \\&#10;&amp;= \begin{bmatrix}&#10;&amp;\mathbf{LU}, &amp;\mathbf{LU'} \\&#10;&amp;\mathbf{L'U}, &amp;\mathbf{L'U'} + U_0 \\&#10;\end{bmatrix}&#10;\end{align*}&#10;\item No pivoting, so might be numerically unstable&#10;\end{itemize}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293"/>
  <p:tag name="PICTUREFILESIZE" val="595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Newton's Cradle can be solved exactly with only local pairwise collision information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09"/>
  <p:tag name="PICTUREFILESIZE" val="76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setspace}&#10;\doublespacing&#10;\begin{document}&#10;\begin{itemize}&#10;\item Assume all bodies are at rest relative to each other (no slipping)&#10;\item Set all $e = 0$, to prevent unstable bouncing&#10;\item Replace velocity terms with acceleration&#10;\item Replace angular velocity terms with angular acceleration&#10;\item Solving for resting contact forces instead of impulses&#10;\item Resting contact forces need act over time&#10;\item We can resolve any configuration of contact forces in $O(c^2)$&#10;\end{itemiz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2"/>
  <p:tag name="PICTUREFILESIZE" val="3890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One possible application: solve forces at work in a bridge as a train drives over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09"/>
  <p:tag name="PICTUREFILESIZE" val="71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\begin{itemize}&#10;\item Large collision systems are mostly sparse&#10;\\&#10;\item The only non zero elements are the collisions either body in the row are directly involved in&#10;\\&#10;\item Sparseness can be harnessed to reduce order of complexity&#10;\\&#10;\item Newton's Cradle is tridiagonal and can be decomposed in $O(c)$&#10;\\&#10;\item More generally, an ideal decomposition algorithm might only be $O(non-zero \ elements)$&#10;\end{itemize}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293"/>
  <p:tag name="PICTUREFILESIZE" val="362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A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6"/>
  <p:tag name="PICTUREFILESIZE" val="11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B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1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Fulcrum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9"/>
  <p:tag name="PICTUREFILESIZE" val="13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See-Saw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7"/>
  <p:tag name="PICTUREFILESIZE" val="13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v_B}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14"/>
  <p:tag name="PICTUREFILESIZE" val="137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Ground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2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2.15in}&#10;\usepackage{amsmath}&#10;\begin{document}&#10;\begin{itemize}&#10;\item Once solved, the resting impulse between Body A and the See-Saw will be negative.&#10;\item Meaning the See-Saw will pull Body A off the Ground- which is not the desired outcome.&#10;\item We can add nonnegativity conditions for all impulses.&#10;\item The system then becomes a problem for \emph{Linear Programming}&#10;\end{itemize}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53"/>
  <p:tag name="PICTUREFILESIZE" val="268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Fulcrum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9"/>
  <p:tag name="PICTUREFILESIZE" val="13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A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6"/>
  <p:tag name="PICTUREFILESIZE" val="11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B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1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Ground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2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2.15in}&#10;\usepackage{amsmath}&#10;\begin{document}&#10;\begin{itemize}&#10;\item Body B provides a torque to Body A&#10;\item As Body B starts sliding, its torque becomes $0$, then changes sign&#10;\item Problem is non-discrete.  We must interpolate final motion between steps&#10;\item Deciding on a proper step size becomes very important&#10;\end{itemize}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46"/>
  <p:tag name="PICTUREFILESIZE" val="2184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2.15in}&#10;\usepackage{amsmath}&#10;\begin{document}&#10;\begin{itemize}&#10;\item Rolling is doubly problematic&#10;\item As Body B starts rolling, motion is circular&#10;\item Eventually Body B will start slipping as it's velocity exceeds rolling friction&#10;\item Then later Body B will entirely leave Body A and assume a ballistic trajectory&#10;\end{itemize}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144"/>
  <p:tag name="PICTUREFILESIZE" val="228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A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6"/>
  <p:tag name="PICTUREFILESIZE" val="11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fleqn]{article}\pagestyle{empty}&#10;\setlength\parindent{0in}&#10;\setlength\textwidth{4.25in}&#10;\usepackage{amsmath}&#10;\begin{document}&#10;Body B&#10;\end{document}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omega_A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15"/>
  <p:tag name="PICTUREFILESIZE" val="1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omega_B$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15"/>
  <p:tag name="PICTUREFILESIZE" val="1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ody A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36"/>
  <p:tag name="PICTUREFILESIZE" val="11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ody B&#10;\end{document}&#10;"/>
  <p:tag name="FILENAME" val="TP_tmp"/>
  <p:tag name="FORMAT" val="emf"/>
  <p:tag name="RES" val="2400"/>
  <p:tag name="BLEND" val="0"/>
  <p:tag name="TRANSPARENT" val="0"/>
  <p:tag name="TBUG" val="0"/>
  <p:tag name="ALLOWFS" val="0"/>
  <p:tag name="ORIGWIDTH" val="35"/>
  <p:tag name="PICTUREFILESIZE" val="116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6136</TotalTime>
  <Words>2431</Words>
  <Application>Microsoft Office PowerPoint</Application>
  <PresentationFormat>On-screen Show (4:3)</PresentationFormat>
  <Paragraphs>448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Perpetua</vt:lpstr>
      <vt:lpstr>Wingdings 2</vt:lpstr>
      <vt:lpstr>Franklin Gothic Book</vt:lpstr>
      <vt:lpstr>CMMI10</vt:lpstr>
      <vt:lpstr>CMR10</vt:lpstr>
      <vt:lpstr>CMMI7</vt:lpstr>
      <vt:lpstr>CMSY10ORIG</vt:lpstr>
      <vt:lpstr>CMBX10</vt:lpstr>
      <vt:lpstr>CMSY7</vt:lpstr>
      <vt:lpstr>CMR7</vt:lpstr>
      <vt:lpstr>CMMI5</vt:lpstr>
      <vt:lpstr>CMTI10</vt:lpstr>
      <vt:lpstr>CMEX10</vt:lpstr>
      <vt:lpstr>Calibri</vt:lpstr>
      <vt:lpstr>Equity</vt:lpstr>
      <vt:lpstr>Collision Resolution in 2D</vt:lpstr>
      <vt:lpstr>Simple Collisions</vt:lpstr>
      <vt:lpstr>Slide 3</vt:lpstr>
      <vt:lpstr>Slide 4</vt:lpstr>
      <vt:lpstr>Slide 5</vt:lpstr>
      <vt:lpstr>Slide 6</vt:lpstr>
      <vt:lpstr>Slide 7</vt:lpstr>
      <vt:lpstr>Slide 8</vt:lpstr>
      <vt:lpstr>Multiple Simultaneous Collisions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Application to Statics</vt:lpstr>
      <vt:lpstr>Slide 23</vt:lpstr>
      <vt:lpstr>Slide 24</vt:lpstr>
      <vt:lpstr>Future Work</vt:lpstr>
      <vt:lpstr>Slide 26</vt:lpstr>
      <vt:lpstr>Slide 27</vt:lpstr>
      <vt:lpstr>Slide 28</vt:lpstr>
      <vt:lpstr>Slide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Lemmon</dc:creator>
  <cp:lastModifiedBy>Jay Lemmon</cp:lastModifiedBy>
  <cp:revision>429</cp:revision>
  <dcterms:created xsi:type="dcterms:W3CDTF">2009-05-27T13:29:40Z</dcterms:created>
  <dcterms:modified xsi:type="dcterms:W3CDTF">2009-06-01T02:02:07Z</dcterms:modified>
</cp:coreProperties>
</file>